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BDE7-0BEB-1443-8EC8-189FFD3A9A5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066FD-9197-634A-BED5-B6E5FF15E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16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BDE7-0BEB-1443-8EC8-189FFD3A9A5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066FD-9197-634A-BED5-B6E5FF15E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618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BDE7-0BEB-1443-8EC8-189FFD3A9A5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066FD-9197-634A-BED5-B6E5FF15E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277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BDE7-0BEB-1443-8EC8-189FFD3A9A5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066FD-9197-634A-BED5-B6E5FF15E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913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BDE7-0BEB-1443-8EC8-189FFD3A9A5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066FD-9197-634A-BED5-B6E5FF15E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60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BDE7-0BEB-1443-8EC8-189FFD3A9A5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066FD-9197-634A-BED5-B6E5FF15E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622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BDE7-0BEB-1443-8EC8-189FFD3A9A5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066FD-9197-634A-BED5-B6E5FF15E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27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BDE7-0BEB-1443-8EC8-189FFD3A9A5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066FD-9197-634A-BED5-B6E5FF15E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30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BDE7-0BEB-1443-8EC8-189FFD3A9A5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066FD-9197-634A-BED5-B6E5FF15E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34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BDE7-0BEB-1443-8EC8-189FFD3A9A5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066FD-9197-634A-BED5-B6E5FF15E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96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EBDE7-0BEB-1443-8EC8-189FFD3A9A5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066FD-9197-634A-BED5-B6E5FF15E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125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EBDE7-0BEB-1443-8EC8-189FFD3A9A5C}" type="datetimeFigureOut">
              <a:rPr lang="en-US" smtClean="0"/>
              <a:t>4/22/14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066FD-9197-634A-BED5-B6E5FF15E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042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198" y="580280"/>
            <a:ext cx="5356556" cy="535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180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 xmlns:p14="http://schemas.microsoft.com/office/powerpoint/2010/main">
        <p:cut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ln>
                  <a:solidFill>
                    <a:srgbClr val="FF0000"/>
                  </a:solidFill>
                </a:ln>
              </a:rPr>
              <a:t>          CAUSES</a:t>
            </a:r>
            <a:endParaRPr lang="en-US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forms of virus</a:t>
            </a:r>
          </a:p>
          <a:p>
            <a:pPr lvl="1"/>
            <a:r>
              <a:rPr lang="en-US" dirty="0" smtClean="0"/>
              <a:t>Echovirus</a:t>
            </a:r>
          </a:p>
          <a:p>
            <a:pPr lvl="1"/>
            <a:r>
              <a:rPr lang="en-US" dirty="0" err="1" smtClean="0"/>
              <a:t>Norovirsu</a:t>
            </a:r>
            <a:endParaRPr lang="en-US" dirty="0" smtClean="0"/>
          </a:p>
          <a:p>
            <a:pPr lvl="1"/>
            <a:r>
              <a:rPr lang="en-US" dirty="0" err="1" smtClean="0"/>
              <a:t>Coronovirus</a:t>
            </a:r>
            <a:endParaRPr lang="en-US" dirty="0" smtClean="0"/>
          </a:p>
          <a:p>
            <a:pPr lvl="1"/>
            <a:r>
              <a:rPr lang="en-US" dirty="0" smtClean="0"/>
              <a:t>adenovirus</a:t>
            </a:r>
          </a:p>
          <a:p>
            <a:r>
              <a:rPr lang="en-US" dirty="0" smtClean="0"/>
              <a:t>Droplets in nose/mouth</a:t>
            </a:r>
          </a:p>
          <a:p>
            <a:r>
              <a:rPr lang="en-US" dirty="0" smtClean="0"/>
              <a:t>Direct contact</a:t>
            </a:r>
            <a:endParaRPr lang="en-US" dirty="0"/>
          </a:p>
        </p:txBody>
      </p:sp>
      <p:pic>
        <p:nvPicPr>
          <p:cNvPr id="5" name="Picture 4" descr="images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924" y="525651"/>
            <a:ext cx="2832100" cy="2870200"/>
          </a:xfrm>
          <a:prstGeom prst="rect">
            <a:avLst/>
          </a:prstGeom>
        </p:spPr>
      </p:pic>
      <p:pic>
        <p:nvPicPr>
          <p:cNvPr id="6" name="Picture 5" descr="images-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373" y="3658053"/>
            <a:ext cx="28067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164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6600"/>
                </a:solidFill>
              </a:rPr>
              <a:t>Symptoms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</a:rPr>
              <a:t>Incubation period: 1-4 days</a:t>
            </a:r>
          </a:p>
          <a:p>
            <a:r>
              <a:rPr lang="en-US" dirty="0" smtClean="0"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</a:rPr>
              <a:t>Symptoms last 2-4 days</a:t>
            </a:r>
          </a:p>
          <a:p>
            <a:pPr lvl="1"/>
            <a:r>
              <a:rPr lang="en-US" dirty="0" smtClean="0"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</a:rPr>
              <a:t>Sneezing; coughing</a:t>
            </a:r>
          </a:p>
          <a:p>
            <a:pPr lvl="1"/>
            <a:r>
              <a:rPr lang="en-US" dirty="0" smtClean="0"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</a:rPr>
              <a:t>Water eyes; sore throat</a:t>
            </a:r>
          </a:p>
          <a:p>
            <a:pPr lvl="1"/>
            <a:r>
              <a:rPr lang="en-US" dirty="0" smtClean="0"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</a:rPr>
              <a:t>Fever; lack of energy</a:t>
            </a:r>
          </a:p>
          <a:p>
            <a:pPr lvl="1"/>
            <a:r>
              <a:rPr lang="en-US" dirty="0" smtClean="0">
                <a:effectLst>
                  <a:outerShdw blurRad="50800" dist="38100" dir="2700000" algn="tl" rotWithShape="0">
                    <a:srgbClr val="FF6600">
                      <a:alpha val="43000"/>
                    </a:srgbClr>
                  </a:outerShdw>
                </a:effectLst>
              </a:rPr>
              <a:t>Congestion; runny nose</a:t>
            </a:r>
            <a:endParaRPr lang="en-US" dirty="0">
              <a:effectLst>
                <a:outerShdw blurRad="50800" dist="38100" dir="2700000" algn="tl" rotWithShape="0">
                  <a:srgbClr val="FF66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Picture 3" descr="imag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794" y="590550"/>
            <a:ext cx="2420847" cy="2388712"/>
          </a:xfrm>
          <a:prstGeom prst="rect">
            <a:avLst/>
          </a:prstGeom>
        </p:spPr>
      </p:pic>
      <p:pic>
        <p:nvPicPr>
          <p:cNvPr id="5" name="Picture 4" descr="images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641" y="3220788"/>
            <a:ext cx="2540000" cy="25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94787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contourW="12700">
              <a:contourClr>
                <a:srgbClr val="FFFF00"/>
              </a:contourClr>
            </a:sp3d>
          </a:bodyPr>
          <a:lstStyle/>
          <a:p>
            <a:pPr algn="l"/>
            <a:r>
              <a:rPr lang="en-US" dirty="0" smtClean="0">
                <a:solidFill>
                  <a:srgbClr val="FFFF00"/>
                </a:solidFill>
                <a:effectLst>
                  <a:glow rad="101600">
                    <a:schemeClr val="accent3">
                      <a:lumMod val="60000"/>
                      <a:lumOff val="40000"/>
                      <a:alpha val="75000"/>
                    </a:schemeClr>
                  </a:glow>
                  <a:outerShdw blurRad="50800" dist="38100" dir="2700000" algn="tl" rotWithShape="0">
                    <a:srgbClr val="FFFF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Diagnosis</a:t>
            </a:r>
            <a:endParaRPr lang="en-US" dirty="0">
              <a:solidFill>
                <a:srgbClr val="FFFF00"/>
              </a:solidFill>
              <a:effectLst>
                <a:glow rad="101600">
                  <a:schemeClr val="accent3">
                    <a:lumMod val="60000"/>
                    <a:lumOff val="40000"/>
                    <a:alpha val="75000"/>
                  </a:schemeClr>
                </a:glow>
                <a:outerShdw blurRad="50800" dist="38100" dir="2700000" algn="tl" rotWithShape="0">
                  <a:srgbClr val="FFFF00">
                    <a:alpha val="43000"/>
                  </a:srgbClr>
                </a:outerShdw>
                <a:reflection stA="50000" endPos="75000" dist="127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effectLst>
                <a:glow rad="101600">
                  <a:srgbClr val="FFFF00">
                    <a:alpha val="75000"/>
                  </a:srgbClr>
                </a:glow>
              </a:effectLst>
            </a:endParaRPr>
          </a:p>
          <a:p>
            <a:endParaRPr lang="en-US" dirty="0">
              <a:effectLst>
                <a:glow rad="101600">
                  <a:srgbClr val="FFFF00">
                    <a:alpha val="75000"/>
                  </a:srgbClr>
                </a:glow>
              </a:effectLst>
            </a:endParaRPr>
          </a:p>
          <a:p>
            <a:endParaRPr lang="en-US" dirty="0" smtClean="0">
              <a:effectLst>
                <a:glow rad="101600">
                  <a:srgbClr val="FFFF00">
                    <a:alpha val="75000"/>
                  </a:srgbClr>
                </a:glow>
              </a:effectLst>
            </a:endParaRPr>
          </a:p>
          <a:p>
            <a:endParaRPr lang="en-US" dirty="0">
              <a:effectLst>
                <a:glow rad="101600">
                  <a:srgbClr val="FFFF00">
                    <a:alpha val="75000"/>
                  </a:srgbClr>
                </a:glow>
              </a:effectLst>
            </a:endParaRPr>
          </a:p>
          <a:p>
            <a:r>
              <a:rPr lang="en-US" dirty="0" smtClean="0">
                <a:effectLst>
                  <a:glow rad="101600">
                    <a:srgbClr val="FFFF00">
                      <a:alpha val="75000"/>
                    </a:srgbClr>
                  </a:glow>
                </a:effectLst>
              </a:rPr>
              <a:t>No lab tests needed</a:t>
            </a:r>
          </a:p>
          <a:p>
            <a:r>
              <a:rPr lang="en-US" dirty="0" smtClean="0">
                <a:effectLst>
                  <a:glow rad="101600">
                    <a:srgbClr val="FFFF00">
                      <a:alpha val="75000"/>
                    </a:srgbClr>
                  </a:glow>
                </a:effectLst>
              </a:rPr>
              <a:t>Virus in mucous</a:t>
            </a:r>
          </a:p>
          <a:p>
            <a:r>
              <a:rPr lang="en-US" dirty="0" smtClean="0">
                <a:effectLst>
                  <a:glow rad="101600">
                    <a:srgbClr val="FFFF00">
                      <a:alpha val="75000"/>
                    </a:srgbClr>
                  </a:glow>
                </a:effectLst>
              </a:rPr>
              <a:t>Doctors check nose, eyes, throat, and chest</a:t>
            </a:r>
          </a:p>
        </p:txBody>
      </p:sp>
      <p:pic>
        <p:nvPicPr>
          <p:cNvPr id="4" name="Picture 3" descr="images-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482" y="581712"/>
            <a:ext cx="2556991" cy="431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069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Incidence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effectLst>
                  <a:outerShdw blurRad="50800" dist="38100" dir="2700000" algn="tl" rotWithShape="0">
                    <a:srgbClr val="008000">
                      <a:alpha val="43000"/>
                    </a:srgbClr>
                  </a:outerShdw>
                </a:effectLst>
              </a:rPr>
              <a:t>Coryza</a:t>
            </a:r>
            <a:r>
              <a:rPr lang="en-US" dirty="0" smtClean="0">
                <a:effectLst>
                  <a:outerShdw blurRad="50800" dist="38100" dir="2700000" algn="tl" rotWithShape="0">
                    <a:srgbClr val="008000">
                      <a:alpha val="43000"/>
                    </a:srgbClr>
                  </a:outerShdw>
                </a:effectLst>
              </a:rPr>
              <a:t> is the most common type</a:t>
            </a:r>
          </a:p>
          <a:p>
            <a:r>
              <a:rPr lang="en-US" dirty="0" smtClean="0">
                <a:effectLst>
                  <a:outerShdw blurRad="50800" dist="38100" dir="2700000" algn="tl" rotWithShape="0">
                    <a:srgbClr val="008000">
                      <a:alpha val="43000"/>
                    </a:srgbClr>
                  </a:outerShdw>
                </a:effectLst>
              </a:rPr>
              <a:t>Average lifetime, people will have 200 colds</a:t>
            </a:r>
          </a:p>
          <a:p>
            <a:r>
              <a:rPr lang="en-US" dirty="0" smtClean="0">
                <a:effectLst>
                  <a:outerShdw blurRad="50800" dist="38100" dir="2700000" algn="tl" rotWithShape="0">
                    <a:srgbClr val="008000">
                      <a:alpha val="43000"/>
                    </a:srgbClr>
                  </a:outerShdw>
                </a:effectLst>
              </a:rPr>
              <a:t>No prevention!</a:t>
            </a:r>
          </a:p>
          <a:p>
            <a:r>
              <a:rPr lang="en-US" dirty="0" smtClean="0">
                <a:effectLst>
                  <a:outerShdw blurRad="50800" dist="38100" dir="2700000" algn="tl" rotWithShape="0">
                    <a:srgbClr val="008000">
                      <a:alpha val="43000"/>
                    </a:srgbClr>
                  </a:outerShdw>
                </a:effectLst>
              </a:rPr>
              <a:t>Lasts 2-6 days</a:t>
            </a:r>
            <a:endParaRPr lang="en-US" dirty="0">
              <a:effectLst>
                <a:outerShdw blurRad="50800" dist="38100" dir="2700000" algn="tl" rotWithShape="0">
                  <a:srgbClr val="008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5105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chemeClr val="tx1">
                      <a:alpha val="43000"/>
                    </a:schemeClr>
                  </a:outerShdw>
                </a:effectLst>
              </a:rPr>
              <a:t>Treatment</a:t>
            </a:r>
            <a:endParaRPr lang="en-US" dirty="0">
              <a:solidFill>
                <a:srgbClr val="0000FF"/>
              </a:solidFill>
              <a:effectLst>
                <a:outerShdw blurRad="50800" dist="38100" dir="2700000" algn="tl" rotWithShape="0">
                  <a:schemeClr val="tx1">
                    <a:alpha val="43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</a:rPr>
              <a:t>No antibiotics – </a:t>
            </a:r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</a:rPr>
              <a:t>tylenol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</a:rPr>
              <a:t>/aspirin</a:t>
            </a:r>
          </a:p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</a:rPr>
              <a:t>Hot drinks</a:t>
            </a:r>
          </a:p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</a:rPr>
              <a:t>Steam inhalation</a:t>
            </a:r>
          </a:p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</a:rPr>
              <a:t>No immunizations</a:t>
            </a:r>
          </a:p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</a:rPr>
              <a:t>No TRUE treatment</a:t>
            </a:r>
            <a:endParaRPr lang="en-US" dirty="0">
              <a:ln>
                <a:solidFill>
                  <a:schemeClr val="tx1"/>
                </a:solidFill>
              </a:ln>
              <a:solidFill>
                <a:srgbClr val="0000FF"/>
              </a:solidFill>
            </a:endParaRPr>
          </a:p>
        </p:txBody>
      </p:sp>
      <p:pic>
        <p:nvPicPr>
          <p:cNvPr id="4" name="Picture 3" descr="images-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787" y="2587822"/>
            <a:ext cx="4195772" cy="3142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021577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000090"/>
                </a:solidFill>
              </a:rPr>
              <a:t>Prevention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0066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Difficult to avoid infection</a:t>
            </a:r>
          </a:p>
          <a:p>
            <a:r>
              <a:rPr lang="en-US" dirty="0" smtClean="0">
                <a:solidFill>
                  <a:srgbClr val="660066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Vitamin C</a:t>
            </a:r>
          </a:p>
          <a:p>
            <a:r>
              <a:rPr lang="en-US" dirty="0" smtClean="0">
                <a:solidFill>
                  <a:srgbClr val="660066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Wash your hands!</a:t>
            </a:r>
            <a:endParaRPr lang="en-US" dirty="0">
              <a:solidFill>
                <a:srgbClr val="660066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Picture 3" descr="images-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781" y="1123328"/>
            <a:ext cx="3598521" cy="4593087"/>
          </a:xfrm>
          <a:prstGeom prst="rect">
            <a:avLst/>
          </a:prstGeom>
        </p:spPr>
      </p:pic>
      <p:pic>
        <p:nvPicPr>
          <p:cNvPr id="5" name="Picture 4" descr="images-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242" y="3519601"/>
            <a:ext cx="2481900" cy="2606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696420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116</Words>
  <Application>Microsoft Macintosh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          CAUSES</vt:lpstr>
      <vt:lpstr>Symptoms</vt:lpstr>
      <vt:lpstr>Diagnosis</vt:lpstr>
      <vt:lpstr>Incidence</vt:lpstr>
      <vt:lpstr>Treatment</vt:lpstr>
      <vt:lpstr>Prevention</vt:lpstr>
    </vt:vector>
  </TitlesOfParts>
  <Company>Kutztown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Kutztown Area School District</dc:creator>
  <cp:lastModifiedBy>Kutztown Area School District</cp:lastModifiedBy>
  <cp:revision>4</cp:revision>
  <dcterms:created xsi:type="dcterms:W3CDTF">2014-04-22T15:04:36Z</dcterms:created>
  <dcterms:modified xsi:type="dcterms:W3CDTF">2014-04-22T15:40:58Z</dcterms:modified>
</cp:coreProperties>
</file>